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6" r:id="rId13"/>
    <p:sldId id="270" r:id="rId14"/>
    <p:sldId id="271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A68F-2020-4E81-AAC3-882A44B8CFCC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FE7F3-607E-4D2C-B250-C2EC9C2A9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en-US" sz="3600" b="1" u="sng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§"/>
            </a:pPr>
            <a:endParaRPr lang="en-US" sz="3600" b="1" u="sng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4400" b="1" u="sng" dirty="0" smtClean="0">
                <a:solidFill>
                  <a:srgbClr val="C00000"/>
                </a:solidFill>
              </a:rPr>
              <a:t>Syllabus Design</a:t>
            </a:r>
          </a:p>
          <a:p>
            <a:pPr>
              <a:buFont typeface="Wingdings" pitchFamily="2" charset="2"/>
              <a:buChar char="§"/>
            </a:pPr>
            <a:endParaRPr lang="en-US" sz="4400" b="1" u="sng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4400" b="1" u="sng" dirty="0" smtClean="0">
                <a:solidFill>
                  <a:srgbClr val="C00000"/>
                </a:solidFill>
              </a:rPr>
              <a:t>Course Design</a:t>
            </a:r>
          </a:p>
          <a:p>
            <a:pPr>
              <a:buFont typeface="Wingdings" pitchFamily="2" charset="2"/>
              <a:buChar char="§"/>
            </a:pPr>
            <a:endParaRPr lang="en-US" sz="3600" b="1" u="sng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3600" b="1" u="sng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3600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>
              <a:buNone/>
            </a:pPr>
            <a:r>
              <a:rPr lang="en-US" sz="3600" b="1" u="sng" dirty="0" smtClean="0">
                <a:solidFill>
                  <a:schemeClr val="tx2">
                    <a:lumMod val="75000"/>
                  </a:schemeClr>
                </a:solidFill>
              </a:rPr>
              <a:t>Learning Centered Course Design</a:t>
            </a:r>
          </a:p>
          <a:p>
            <a:pPr>
              <a:buNone/>
            </a:pPr>
            <a:endParaRPr lang="en-US" sz="3600" b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3600" b="1" dirty="0" smtClean="0"/>
              <a:t>Learning is determined by learner.</a:t>
            </a:r>
          </a:p>
          <a:p>
            <a:r>
              <a:rPr lang="en-US" sz="3600" b="1" dirty="0" smtClean="0"/>
              <a:t>Process of negotiation between learner and society.</a:t>
            </a:r>
            <a:endParaRPr lang="en-US" sz="36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Course design is a negotiated process. The </a:t>
            </a:r>
            <a:r>
              <a:rPr lang="en-US" dirty="0" smtClean="0"/>
              <a:t>learning </a:t>
            </a:r>
            <a:r>
              <a:rPr lang="en-US" dirty="0"/>
              <a:t>situation and the target situation will both influence the nature of the syllabus, </a:t>
            </a:r>
            <a:r>
              <a:rPr lang="en-US" dirty="0" smtClean="0"/>
              <a:t>materials</a:t>
            </a:r>
            <a:r>
              <a:rPr lang="en-US" dirty="0"/>
              <a:t>, methodology and evaluation. 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There must be the feedback channels for course design.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sp-course-design-and-skills-and-strategies-18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762000"/>
            <a:ext cx="8077200" cy="53641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u="sng" dirty="0" smtClean="0"/>
              <a:t>Syllabus </a:t>
            </a:r>
          </a:p>
          <a:p>
            <a:pPr>
              <a:buNone/>
            </a:pPr>
            <a:r>
              <a:rPr lang="en-US" b="1" dirty="0" smtClean="0"/>
              <a:t>Statement of reason for a particular course.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Considers : </a:t>
            </a:r>
          </a:p>
          <a:p>
            <a:pPr>
              <a:buNone/>
            </a:pPr>
            <a:r>
              <a:rPr lang="en-US" b="1" dirty="0" smtClean="0"/>
              <a:t>learners </a:t>
            </a:r>
          </a:p>
          <a:p>
            <a:pPr>
              <a:buNone/>
            </a:pPr>
            <a:r>
              <a:rPr lang="en-US" b="1" dirty="0" smtClean="0"/>
              <a:t>learning values &amp; </a:t>
            </a:r>
          </a:p>
          <a:p>
            <a:pPr>
              <a:buNone/>
            </a:pPr>
            <a:r>
              <a:rPr lang="en-US" b="1" dirty="0" smtClean="0"/>
              <a:t>relevancy. </a:t>
            </a:r>
            <a:endParaRPr lang="en-US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b="1" u="sng" dirty="0" smtClean="0"/>
              <a:t>Syllabus Objectives</a:t>
            </a:r>
          </a:p>
          <a:p>
            <a:pPr>
              <a:buNone/>
            </a:pPr>
            <a:endParaRPr lang="en-US" sz="3600" b="1" u="sng" dirty="0"/>
          </a:p>
          <a:p>
            <a:pPr>
              <a:buFont typeface="Wingdings" pitchFamily="2" charset="2"/>
              <a:buChar char="ü"/>
            </a:pPr>
            <a:r>
              <a:rPr lang="en-US" b="1" dirty="0" smtClean="0"/>
              <a:t>Statement of learning tasks.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/>
              <a:t>Suggestion of the time.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/>
              <a:t>Means for evaluation the students performance.</a:t>
            </a:r>
            <a:endParaRPr lang="en-US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</a:rPr>
              <a:t>       </a:t>
            </a:r>
            <a:r>
              <a:rPr lang="en-US" sz="4000" b="1" u="sng" dirty="0" smtClean="0">
                <a:solidFill>
                  <a:srgbClr val="C00000"/>
                </a:solidFill>
              </a:rPr>
              <a:t>Role of Syllabus and Teacher</a:t>
            </a:r>
          </a:p>
          <a:p>
            <a:pPr>
              <a:buNone/>
            </a:pP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</a:rPr>
              <a:t>To overcome the gap between learner and 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</a:rPr>
              <a:t>the learning.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sz="4000" b="1" u="sng" dirty="0" smtClean="0"/>
              <a:t>Concluding Remark</a:t>
            </a:r>
          </a:p>
          <a:p>
            <a:r>
              <a:rPr lang="en-US" dirty="0" smtClean="0"/>
              <a:t>Course design, a process of learning through </a:t>
            </a:r>
          </a:p>
          <a:p>
            <a:pPr>
              <a:buNone/>
            </a:pPr>
            <a:r>
              <a:rPr lang="en-US" dirty="0" smtClean="0"/>
              <a:t>exposure to instructional material, activities and </a:t>
            </a:r>
          </a:p>
          <a:p>
            <a:pPr>
              <a:buNone/>
            </a:pPr>
            <a:r>
              <a:rPr lang="en-US" dirty="0" smtClean="0"/>
              <a:t>teacher student interaction.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Syllabus, Acts </a:t>
            </a:r>
            <a:r>
              <a:rPr lang="en-US" dirty="0"/>
              <a:t>as a guide for teachers and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learners </a:t>
            </a:r>
            <a:r>
              <a:rPr lang="en-US" dirty="0"/>
              <a:t>by providing goals to be </a:t>
            </a:r>
            <a:r>
              <a:rPr lang="en-US" dirty="0" smtClean="0"/>
              <a:t>attained.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>
              <a:buNone/>
            </a:pPr>
            <a:endParaRPr lang="en-US" sz="5400" b="1" u="sng" dirty="0" smtClean="0"/>
          </a:p>
          <a:p>
            <a:pPr>
              <a:buNone/>
            </a:pPr>
            <a:endParaRPr lang="en-US" sz="5400" b="1" u="sng" dirty="0"/>
          </a:p>
          <a:p>
            <a:pPr>
              <a:buNone/>
            </a:pPr>
            <a:r>
              <a:rPr lang="en-US" sz="5400" b="1" u="sng" dirty="0" smtClean="0"/>
              <a:t>Syllabus </a:t>
            </a:r>
            <a:r>
              <a:rPr lang="en-US" sz="5400" b="1" u="sng" dirty="0" err="1" smtClean="0"/>
              <a:t>vs</a:t>
            </a:r>
            <a:r>
              <a:rPr lang="en-US" sz="5400" b="1" u="sng" dirty="0" smtClean="0"/>
              <a:t> Course Design</a:t>
            </a:r>
          </a:p>
          <a:p>
            <a:pPr>
              <a:buNone/>
            </a:pPr>
            <a:endParaRPr lang="en-US" b="1" u="sn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b="1" u="sng" dirty="0" smtClean="0">
                <a:solidFill>
                  <a:srgbClr val="002060"/>
                </a:solidFill>
              </a:rPr>
              <a:t>Course Design</a:t>
            </a:r>
          </a:p>
          <a:p>
            <a:pPr>
              <a:buNone/>
            </a:pPr>
            <a:endParaRPr lang="en-US" sz="3600" b="1" u="sng" dirty="0">
              <a:solidFill>
                <a:srgbClr val="002060"/>
              </a:solidFill>
            </a:endParaRPr>
          </a:p>
          <a:p>
            <a:pPr marL="742950" indent="-742950">
              <a:buFont typeface="Wingdings" pitchFamily="2" charset="2"/>
              <a:buChar char="Ø"/>
            </a:pPr>
            <a:r>
              <a:rPr lang="en-US" sz="3600" dirty="0"/>
              <a:t>P</a:t>
            </a:r>
            <a:r>
              <a:rPr lang="en-US" sz="3600" dirty="0" smtClean="0"/>
              <a:t>roduct of dynamic interaction between different elements. (</a:t>
            </a:r>
            <a:r>
              <a:rPr lang="en-US" sz="3600" dirty="0" err="1" smtClean="0"/>
              <a:t>Robbinson</a:t>
            </a:r>
            <a:r>
              <a:rPr lang="en-US" sz="3600" dirty="0" smtClean="0"/>
              <a:t>, 1991)</a:t>
            </a:r>
          </a:p>
          <a:p>
            <a:pPr>
              <a:buNone/>
            </a:pPr>
            <a:endParaRPr lang="en-US" sz="3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C00000"/>
                </a:solidFill>
              </a:rPr>
              <a:t>Needs Analysis</a:t>
            </a:r>
          </a:p>
          <a:p>
            <a:pPr>
              <a:buFont typeface="Wingdings" pitchFamily="2" charset="2"/>
              <a:buChar char="ü"/>
            </a:pP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C00000"/>
                </a:solidFill>
              </a:rPr>
              <a:t>Approaches </a:t>
            </a:r>
          </a:p>
          <a:p>
            <a:pPr>
              <a:buFont typeface="Wingdings" pitchFamily="2" charset="2"/>
              <a:buChar char="ü"/>
            </a:pP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C00000"/>
                </a:solidFill>
              </a:rPr>
              <a:t>Methodology</a:t>
            </a:r>
          </a:p>
          <a:p>
            <a:pPr>
              <a:buFont typeface="Wingdings" pitchFamily="2" charset="2"/>
              <a:buChar char="ü"/>
            </a:pP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C00000"/>
                </a:solidFill>
              </a:rPr>
              <a:t>Existing Material</a:t>
            </a:r>
          </a:p>
          <a:p>
            <a:pPr>
              <a:buFont typeface="Wingdings" pitchFamily="2" charset="2"/>
              <a:buChar char="ü"/>
            </a:pPr>
            <a:endParaRPr 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Process is about learning need, that is interpreted to produce learning teaching experience.(</a:t>
            </a:r>
            <a:r>
              <a:rPr lang="en-US" dirty="0" err="1" smtClean="0"/>
              <a:t>Hutchingson</a:t>
            </a:r>
            <a:r>
              <a:rPr lang="en-US" dirty="0" smtClean="0"/>
              <a:t> &amp; Waters, 1987)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Font typeface="Courier New" pitchFamily="49" charset="0"/>
              <a:buChar char="o"/>
            </a:pPr>
            <a:r>
              <a:rPr lang="en-US" dirty="0" smtClean="0"/>
              <a:t>What does students need to learn?</a:t>
            </a:r>
          </a:p>
          <a:p>
            <a:pPr algn="just">
              <a:buFont typeface="Courier New" pitchFamily="49" charset="0"/>
              <a:buChar char="o"/>
            </a:pPr>
            <a:endParaRPr lang="en-US" dirty="0" smtClean="0"/>
          </a:p>
          <a:p>
            <a:pPr algn="just">
              <a:buFont typeface="Courier New" pitchFamily="49" charset="0"/>
              <a:buChar char="o"/>
            </a:pPr>
            <a:r>
              <a:rPr lang="en-US" dirty="0" smtClean="0"/>
              <a:t>Why does the students need to learn?</a:t>
            </a:r>
          </a:p>
          <a:p>
            <a:pPr algn="just">
              <a:buFont typeface="Courier New" pitchFamily="49" charset="0"/>
              <a:buChar char="o"/>
            </a:pPr>
            <a:endParaRPr lang="en-US" dirty="0" smtClean="0"/>
          </a:p>
          <a:p>
            <a:pPr algn="just">
              <a:buFont typeface="Courier New" pitchFamily="49" charset="0"/>
              <a:buChar char="o"/>
            </a:pPr>
            <a:r>
              <a:rPr lang="en-US" dirty="0" smtClean="0"/>
              <a:t>Who is going to be involved in process?</a:t>
            </a:r>
          </a:p>
          <a:p>
            <a:pPr algn="just">
              <a:buFont typeface="Courier New" pitchFamily="49" charset="0"/>
              <a:buChar char="o"/>
            </a:pPr>
            <a:endParaRPr lang="en-US" dirty="0" smtClean="0"/>
          </a:p>
          <a:p>
            <a:pPr algn="just">
              <a:buFont typeface="Courier New" pitchFamily="49" charset="0"/>
              <a:buChar char="o"/>
            </a:pPr>
            <a:r>
              <a:rPr lang="en-US" dirty="0" smtClean="0"/>
              <a:t>Where the process of learning take place?</a:t>
            </a:r>
          </a:p>
          <a:p>
            <a:pPr algn="just">
              <a:buFont typeface="Courier New" pitchFamily="49" charset="0"/>
              <a:buChar char="o"/>
            </a:pPr>
            <a:endParaRPr lang="en-US" dirty="0" smtClean="0"/>
          </a:p>
          <a:p>
            <a:pPr algn="just">
              <a:buFont typeface="Courier New" pitchFamily="49" charset="0"/>
              <a:buChar char="o"/>
            </a:pPr>
            <a:r>
              <a:rPr lang="en-US" dirty="0" smtClean="0"/>
              <a:t>When is the learning take place?</a:t>
            </a:r>
          </a:p>
          <a:p>
            <a:pPr algn="just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sz="4000" b="1" u="sng" dirty="0" smtClean="0">
                <a:solidFill>
                  <a:schemeClr val="tx2">
                    <a:lumMod val="50000"/>
                  </a:schemeClr>
                </a:solidFill>
              </a:rPr>
              <a:t>Types of Course Design</a:t>
            </a:r>
          </a:p>
          <a:p>
            <a:pPr>
              <a:buNone/>
            </a:pPr>
            <a:endParaRPr lang="en-US" sz="40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</a:rPr>
              <a:t>Three types</a:t>
            </a:r>
          </a:p>
          <a:p>
            <a:pPr>
              <a:buNone/>
            </a:pPr>
            <a:endParaRPr lang="en-US" sz="40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Language Centered Course</a:t>
            </a:r>
          </a:p>
          <a:p>
            <a:pPr>
              <a:buFont typeface="Wingdings" pitchFamily="2" charset="2"/>
              <a:buChar char="ü"/>
            </a:pP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Skill Centered Course</a:t>
            </a:r>
          </a:p>
          <a:p>
            <a:pPr>
              <a:buFont typeface="Wingdings" pitchFamily="2" charset="2"/>
              <a:buChar char="ü"/>
            </a:pP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Learning Centered Course</a:t>
            </a:r>
            <a:endParaRPr lang="en-US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sz="4000" b="1" u="sng" dirty="0" smtClean="0">
                <a:solidFill>
                  <a:schemeClr val="tx2"/>
                </a:solidFill>
              </a:rPr>
              <a:t>Language Centered Course Design</a:t>
            </a:r>
          </a:p>
          <a:p>
            <a:pPr>
              <a:buNone/>
            </a:pPr>
            <a:endParaRPr lang="en-US" sz="3600" b="1" u="sng" dirty="0">
              <a:solidFill>
                <a:schemeClr val="tx2"/>
              </a:solidFill>
            </a:endParaRPr>
          </a:p>
          <a:p>
            <a:r>
              <a:rPr lang="en-US" sz="3600" b="1" dirty="0" smtClean="0"/>
              <a:t>Simplest kind</a:t>
            </a:r>
          </a:p>
          <a:p>
            <a:r>
              <a:rPr lang="en-US" sz="3600" b="1" dirty="0" smtClean="0"/>
              <a:t>Connects the target situation and content of learning.</a:t>
            </a:r>
            <a:endParaRPr lang="en-US" sz="36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b="1" u="sng" dirty="0" smtClean="0">
                <a:solidFill>
                  <a:schemeClr val="tx2">
                    <a:lumMod val="75000"/>
                  </a:schemeClr>
                </a:solidFill>
              </a:rPr>
              <a:t>Skill Centered Course Design</a:t>
            </a:r>
            <a:endParaRPr lang="en-US" sz="3600" b="1" u="sng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Make learners, as better processors of Information.</a:t>
            </a:r>
          </a:p>
          <a:p>
            <a:r>
              <a:rPr lang="en-US" b="1" dirty="0" smtClean="0"/>
              <a:t>Primarily Focus on competence.</a:t>
            </a:r>
          </a:p>
          <a:p>
            <a:r>
              <a:rPr lang="en-US" b="1" dirty="0" smtClean="0"/>
              <a:t>User of language not the learner of language.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284</Words>
  <Application>Microsoft Office PowerPoint</Application>
  <PresentationFormat>On-screen Show (4:3)</PresentationFormat>
  <Paragraphs>80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AWAIS COMPUTERS</dc:creator>
  <cp:lastModifiedBy>AWAIS COMPUTERS</cp:lastModifiedBy>
  <cp:revision>20</cp:revision>
  <dcterms:created xsi:type="dcterms:W3CDTF">2018-12-26T18:10:44Z</dcterms:created>
  <dcterms:modified xsi:type="dcterms:W3CDTF">2020-04-15T15:09:52Z</dcterms:modified>
</cp:coreProperties>
</file>